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51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7893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50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66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01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35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717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89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84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51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60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BAA39-2975-F54B-9CB7-EFF3528EE546}" type="datetimeFigureOut">
              <a:rPr lang="it-IT" smtClean="0"/>
              <a:t>20/11/15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6FEB5-633C-ED4C-A3AC-5C57017196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25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0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0" dirty="0" err="1" smtClean="0">
                <a:solidFill>
                  <a:schemeClr val="bg1"/>
                </a:solidFill>
                <a:latin typeface="Calibri" charset="0"/>
              </a:rPr>
              <a:t>JDoctool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47959" y="3605101"/>
            <a:ext cx="4424765" cy="60984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b="0" i="1" dirty="0" smtClean="0">
                <a:solidFill>
                  <a:srgbClr val="FFFFFF"/>
                </a:solidFill>
                <a:latin typeface="Calibri" charset="0"/>
              </a:rPr>
              <a:t>B&amp;R Informatica</a:t>
            </a:r>
            <a:endParaRPr lang="it-IT" b="0" i="1" dirty="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0" y="1268760"/>
            <a:ext cx="914400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095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it-IT" sz="1800" b="0" dirty="0">
                <a:solidFill>
                  <a:srgbClr val="666666"/>
                </a:solidFill>
              </a:rPr>
              <a:t>   Il software </a:t>
            </a:r>
            <a:r>
              <a:rPr lang="it-IT" sz="2200" b="0" i="1" dirty="0" err="1">
                <a:solidFill>
                  <a:srgbClr val="666666"/>
                </a:solidFill>
              </a:rPr>
              <a:t>JDoctool</a:t>
            </a:r>
            <a:r>
              <a:rPr lang="it-IT" sz="1800" b="0" dirty="0">
                <a:solidFill>
                  <a:srgbClr val="666666"/>
                </a:solidFill>
              </a:rPr>
              <a:t> è stato realizzato  per risolvere la problematica delle stampe e la distribuzione avanzata degli </a:t>
            </a:r>
            <a:r>
              <a:rPr lang="it-IT" sz="1800" b="0" dirty="0" err="1">
                <a:solidFill>
                  <a:srgbClr val="666666"/>
                </a:solidFill>
              </a:rPr>
              <a:t>spool</a:t>
            </a:r>
            <a:r>
              <a:rPr lang="it-IT" sz="1800" b="0" dirty="0">
                <a:solidFill>
                  <a:srgbClr val="666666"/>
                </a:solidFill>
              </a:rPr>
              <a:t> generati dall'</a:t>
            </a:r>
            <a:r>
              <a:rPr lang="it-IT" sz="1800" b="0" dirty="0" err="1">
                <a:solidFill>
                  <a:srgbClr val="666666"/>
                </a:solidFill>
              </a:rPr>
              <a:t>As</a:t>
            </a:r>
            <a:r>
              <a:rPr lang="it-IT" sz="1800" b="0" dirty="0">
                <a:solidFill>
                  <a:srgbClr val="666666"/>
                </a:solidFill>
              </a:rPr>
              <a:t>/400 IBM.</a:t>
            </a:r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it-IT" sz="1800" b="0" dirty="0">
                <a:solidFill>
                  <a:srgbClr val="666666"/>
                </a:solidFill>
              </a:rPr>
              <a:t> Con </a:t>
            </a:r>
            <a:r>
              <a:rPr lang="it-IT" sz="1800" b="0" dirty="0" err="1">
                <a:solidFill>
                  <a:srgbClr val="666666"/>
                </a:solidFill>
              </a:rPr>
              <a:t>JDoctool</a:t>
            </a:r>
            <a:r>
              <a:rPr lang="it-IT" sz="1800" b="0" dirty="0">
                <a:solidFill>
                  <a:srgbClr val="666666"/>
                </a:solidFill>
              </a:rPr>
              <a:t> è possibile: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Gestire lo </a:t>
            </a:r>
            <a:r>
              <a:rPr lang="it-IT" sz="1800" b="0" dirty="0" err="1">
                <a:solidFill>
                  <a:srgbClr val="666666"/>
                </a:solidFill>
              </a:rPr>
              <a:t>spool</a:t>
            </a:r>
            <a:r>
              <a:rPr lang="it-IT" sz="1800" b="0" dirty="0">
                <a:solidFill>
                  <a:srgbClr val="666666"/>
                </a:solidFill>
              </a:rPr>
              <a:t> </a:t>
            </a:r>
            <a:r>
              <a:rPr lang="it-IT" sz="1800" b="0" dirty="0" err="1">
                <a:solidFill>
                  <a:srgbClr val="666666"/>
                </a:solidFill>
              </a:rPr>
              <a:t>As</a:t>
            </a:r>
            <a:r>
              <a:rPr lang="it-IT" sz="1800" b="0" dirty="0">
                <a:solidFill>
                  <a:srgbClr val="666666"/>
                </a:solidFill>
              </a:rPr>
              <a:t>/400 in maniera look and </a:t>
            </a:r>
            <a:r>
              <a:rPr lang="it-IT" sz="1800" b="0" dirty="0" err="1">
                <a:solidFill>
                  <a:srgbClr val="666666"/>
                </a:solidFill>
              </a:rPr>
              <a:t>feel</a:t>
            </a:r>
            <a:endParaRPr lang="it-IT" sz="1800" b="0" dirty="0">
              <a:solidFill>
                <a:srgbClr val="666666"/>
              </a:solidFill>
            </a:endParaRP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Convertire gli </a:t>
            </a:r>
            <a:r>
              <a:rPr lang="it-IT" sz="1800" b="0" dirty="0" err="1">
                <a:solidFill>
                  <a:srgbClr val="666666"/>
                </a:solidFill>
              </a:rPr>
              <a:t>spool</a:t>
            </a:r>
            <a:r>
              <a:rPr lang="it-IT" sz="1800" b="0" dirty="0">
                <a:solidFill>
                  <a:srgbClr val="666666"/>
                </a:solidFill>
              </a:rPr>
              <a:t> AS/400 sotto forma di documenti elettronici grafici (PDF) e testuali (doc, </a:t>
            </a:r>
            <a:r>
              <a:rPr lang="it-IT" sz="1800" b="0" dirty="0" err="1">
                <a:solidFill>
                  <a:srgbClr val="666666"/>
                </a:solidFill>
              </a:rPr>
              <a:t>txt,csv</a:t>
            </a:r>
            <a:r>
              <a:rPr lang="it-IT" sz="1800" b="0" dirty="0">
                <a:solidFill>
                  <a:srgbClr val="666666"/>
                </a:solidFill>
              </a:rPr>
              <a:t>)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Personalizzare l'aspetto delle stampe aggiungendo elementi grafici (loghi, fincature, font e </a:t>
            </a:r>
            <a:r>
              <a:rPr lang="it-IT" sz="1800" b="0" dirty="0" err="1">
                <a:solidFill>
                  <a:srgbClr val="666666"/>
                </a:solidFill>
              </a:rPr>
              <a:t>barcode</a:t>
            </a:r>
            <a:r>
              <a:rPr lang="it-IT" sz="1800" b="0" dirty="0">
                <a:solidFill>
                  <a:srgbClr val="666666"/>
                </a:solidFill>
              </a:rPr>
              <a:t>), formattando il contenuto e controllando ogni caratteristica dell'output cartaceo.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Spedirli automaticamente via mail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Spedirli automaticamente via fax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Esportare i documenti verso sistemi GED  (</a:t>
            </a:r>
            <a:r>
              <a:rPr lang="it-IT" sz="1800" b="0" dirty="0" err="1">
                <a:solidFill>
                  <a:srgbClr val="666666"/>
                </a:solidFill>
              </a:rPr>
              <a:t>WebRaimbow</a:t>
            </a:r>
            <a:r>
              <a:rPr lang="it-IT" sz="1800" b="0" dirty="0">
                <a:solidFill>
                  <a:srgbClr val="666666"/>
                </a:solidFill>
              </a:rPr>
              <a:t>, </a:t>
            </a:r>
            <a:r>
              <a:rPr lang="it-IT" sz="1800" b="0" dirty="0" err="1">
                <a:solidFill>
                  <a:srgbClr val="666666"/>
                </a:solidFill>
              </a:rPr>
              <a:t>ARXivar</a:t>
            </a:r>
            <a:r>
              <a:rPr lang="it-IT" sz="1800" b="0" dirty="0">
                <a:solidFill>
                  <a:srgbClr val="666666"/>
                </a:solidFill>
              </a:rPr>
              <a:t>,...)</a:t>
            </a: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Produrre file Xml conforme a quanto previsto per la fatturazione elettronica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it-IT" sz="1800" b="0" dirty="0">
              <a:solidFill>
                <a:srgbClr val="666666"/>
              </a:solidFill>
            </a:endParaRPr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3350432" y="166688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problematica</a:t>
            </a:r>
          </a:p>
        </p:txBody>
      </p:sp>
    </p:spTree>
    <p:extLst>
      <p:ext uri="{BB962C8B-B14F-4D97-AF65-F5344CB8AC3E}">
        <p14:creationId xmlns:p14="http://schemas.microsoft.com/office/powerpoint/2010/main" val="40437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0475"/>
            <a:ext cx="895826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60363" y="5219700"/>
            <a:ext cx="8459787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b="0" dirty="0">
                <a:solidFill>
                  <a:srgbClr val="C0504D"/>
                </a:solidFill>
              </a:rPr>
              <a:t>Da qualsiasi browser è possibile gestire tutte le stampe di proprietà dell'utente. Cliccando sulle opzioni presenti alla destra degli </a:t>
            </a:r>
            <a:r>
              <a:rPr lang="it-IT" b="0" dirty="0" err="1">
                <a:solidFill>
                  <a:srgbClr val="C0504D"/>
                </a:solidFill>
              </a:rPr>
              <a:t>spool</a:t>
            </a:r>
            <a:r>
              <a:rPr lang="it-IT" b="0" dirty="0">
                <a:solidFill>
                  <a:srgbClr val="C0504D"/>
                </a:solidFill>
              </a:rPr>
              <a:t> sarà possibile eseguire immediatamente </a:t>
            </a:r>
            <a:r>
              <a:rPr lang="it-IT" b="0" dirty="0" smtClean="0">
                <a:solidFill>
                  <a:srgbClr val="C0504D"/>
                </a:solidFill>
              </a:rPr>
              <a:t>la funzione in testa alla colonna.</a:t>
            </a:r>
            <a:endParaRPr lang="it-IT" b="0" dirty="0">
              <a:solidFill>
                <a:srgbClr val="C0504D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3340189" y="159270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soluzione</a:t>
            </a:r>
          </a:p>
        </p:txBody>
      </p:sp>
    </p:spTree>
    <p:extLst>
      <p:ext uri="{BB962C8B-B14F-4D97-AF65-F5344CB8AC3E}">
        <p14:creationId xmlns:p14="http://schemas.microsoft.com/office/powerpoint/2010/main" val="105672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0475"/>
            <a:ext cx="7380287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9388" y="5580063"/>
            <a:ext cx="8640762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>
              <a:buClrTx/>
              <a:buFontTx/>
              <a:buNone/>
            </a:pPr>
            <a:r>
              <a:rPr lang="it-IT" b="0" dirty="0" err="1">
                <a:solidFill>
                  <a:srgbClr val="C0504D"/>
                </a:solidFill>
              </a:rPr>
              <a:t>Esempio:Cliccando</a:t>
            </a:r>
            <a:r>
              <a:rPr lang="it-IT" b="0" dirty="0">
                <a:solidFill>
                  <a:srgbClr val="C0504D"/>
                </a:solidFill>
              </a:rPr>
              <a:t> sull'icona </a:t>
            </a:r>
            <a:r>
              <a:rPr lang="it-IT" b="0" dirty="0" smtClean="0">
                <a:solidFill>
                  <a:srgbClr val="C0504D"/>
                </a:solidFill>
              </a:rPr>
              <a:t>MAIL </a:t>
            </a:r>
            <a:r>
              <a:rPr lang="it-IT" b="0" dirty="0">
                <a:solidFill>
                  <a:srgbClr val="C0504D"/>
                </a:solidFill>
              </a:rPr>
              <a:t>verrà aperto il client di </a:t>
            </a:r>
            <a:r>
              <a:rPr lang="it-IT" b="0" dirty="0" smtClean="0">
                <a:solidFill>
                  <a:srgbClr val="C0504D"/>
                </a:solidFill>
              </a:rPr>
              <a:t>posta, con </a:t>
            </a:r>
            <a:r>
              <a:rPr lang="it-IT" b="0" dirty="0">
                <a:solidFill>
                  <a:srgbClr val="C0504D"/>
                </a:solidFill>
              </a:rPr>
              <a:t>allegato lo </a:t>
            </a:r>
            <a:r>
              <a:rPr lang="it-IT" b="0" dirty="0" err="1">
                <a:solidFill>
                  <a:srgbClr val="C0504D"/>
                </a:solidFill>
              </a:rPr>
              <a:t>spool</a:t>
            </a:r>
            <a:r>
              <a:rPr lang="it-IT" b="0" dirty="0">
                <a:solidFill>
                  <a:srgbClr val="C0504D"/>
                </a:solidFill>
              </a:rPr>
              <a:t> </a:t>
            </a:r>
            <a:r>
              <a:rPr lang="it-IT" b="0" dirty="0" smtClean="0">
                <a:solidFill>
                  <a:srgbClr val="C0504D"/>
                </a:solidFill>
              </a:rPr>
              <a:t>selezionato convertito </a:t>
            </a:r>
            <a:r>
              <a:rPr lang="it-IT" b="0" dirty="0">
                <a:solidFill>
                  <a:srgbClr val="C0504D"/>
                </a:solidFill>
              </a:rPr>
              <a:t>in </a:t>
            </a:r>
            <a:r>
              <a:rPr lang="it-IT" b="0" dirty="0" smtClean="0">
                <a:solidFill>
                  <a:srgbClr val="C0504D"/>
                </a:solidFill>
              </a:rPr>
              <a:t>pdf pronto per essere spedito.</a:t>
            </a:r>
            <a:endParaRPr lang="it-IT" b="0" dirty="0">
              <a:solidFill>
                <a:srgbClr val="C0504D"/>
              </a:solidFill>
            </a:endParaRPr>
          </a:p>
          <a:p>
            <a:pPr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3257550" y="159270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soluzione</a:t>
            </a:r>
          </a:p>
        </p:txBody>
      </p:sp>
    </p:spTree>
    <p:extLst>
      <p:ext uri="{BB962C8B-B14F-4D97-AF65-F5344CB8AC3E}">
        <p14:creationId xmlns:p14="http://schemas.microsoft.com/office/powerpoint/2010/main" val="1317866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0475"/>
            <a:ext cx="8640762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432296" y="55714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9388" y="5040313"/>
            <a:ext cx="88201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>
              <a:buClrTx/>
              <a:buFontTx/>
              <a:buNone/>
            </a:pPr>
            <a:r>
              <a:rPr lang="it-IT" b="0" dirty="0">
                <a:solidFill>
                  <a:srgbClr val="C0504D"/>
                </a:solidFill>
              </a:rPr>
              <a:t>E' </a:t>
            </a:r>
            <a:r>
              <a:rPr lang="it-IT" b="0" dirty="0" smtClean="0">
                <a:solidFill>
                  <a:srgbClr val="C0504D"/>
                </a:solidFill>
              </a:rPr>
              <a:t>presente la </a:t>
            </a:r>
            <a:r>
              <a:rPr lang="it-IT" b="0" dirty="0">
                <a:solidFill>
                  <a:srgbClr val="C0504D"/>
                </a:solidFill>
              </a:rPr>
              <a:t>gestione di una rubrica di destinatari per l'invio di fax/e-mail.</a:t>
            </a: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3329946" y="166688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soluzione</a:t>
            </a:r>
          </a:p>
        </p:txBody>
      </p:sp>
    </p:spTree>
    <p:extLst>
      <p:ext uri="{BB962C8B-B14F-4D97-AF65-F5344CB8AC3E}">
        <p14:creationId xmlns:p14="http://schemas.microsoft.com/office/powerpoint/2010/main" val="341195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260475"/>
            <a:ext cx="7343775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58775" y="5219700"/>
            <a:ext cx="8785225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b="0" dirty="0">
                <a:solidFill>
                  <a:srgbClr val="C0504D"/>
                </a:solidFill>
              </a:rPr>
              <a:t>Una funzione del prodotto consente di  eseguire il Setup dell’</a:t>
            </a:r>
            <a:r>
              <a:rPr lang="it-IT" b="0" dirty="0" err="1">
                <a:solidFill>
                  <a:srgbClr val="C0504D"/>
                </a:solidFill>
              </a:rPr>
              <a:t>applcazione</a:t>
            </a:r>
            <a:r>
              <a:rPr lang="it-IT" b="0" dirty="0">
                <a:solidFill>
                  <a:srgbClr val="C0504D"/>
                </a:solidFill>
              </a:rPr>
              <a:t>; in questa pagina si vede il Setup di un </a:t>
            </a:r>
            <a:r>
              <a:rPr lang="it-IT" b="0" dirty="0" err="1">
                <a:solidFill>
                  <a:srgbClr val="C0504D"/>
                </a:solidFill>
              </a:rPr>
              <a:t>PrinterFile</a:t>
            </a:r>
            <a:r>
              <a:rPr lang="it-IT" b="0" dirty="0">
                <a:solidFill>
                  <a:srgbClr val="C0504D"/>
                </a:solidFill>
              </a:rPr>
              <a:t> </a:t>
            </a:r>
            <a:r>
              <a:rPr lang="it-IT" b="0" dirty="0" smtClean="0">
                <a:solidFill>
                  <a:srgbClr val="C0504D"/>
                </a:solidFill>
              </a:rPr>
              <a:t>con le funzioni che </a:t>
            </a:r>
            <a:r>
              <a:rPr lang="it-IT" b="0" dirty="0">
                <a:solidFill>
                  <a:srgbClr val="C0504D"/>
                </a:solidFill>
              </a:rPr>
              <a:t>dovranno essere effettuate quando </a:t>
            </a:r>
            <a:r>
              <a:rPr lang="it-IT" b="0" dirty="0" err="1">
                <a:solidFill>
                  <a:srgbClr val="C0504D"/>
                </a:solidFill>
              </a:rPr>
              <a:t>JDocTool</a:t>
            </a:r>
            <a:r>
              <a:rPr lang="it-IT" b="0" dirty="0">
                <a:solidFill>
                  <a:srgbClr val="C0504D"/>
                </a:solidFill>
              </a:rPr>
              <a:t> elabora lo </a:t>
            </a:r>
            <a:r>
              <a:rPr lang="it-IT" b="0" dirty="0" err="1">
                <a:solidFill>
                  <a:srgbClr val="C0504D"/>
                </a:solidFill>
              </a:rPr>
              <a:t>spool</a:t>
            </a:r>
            <a:r>
              <a:rPr lang="it-IT" b="0" dirty="0">
                <a:solidFill>
                  <a:srgbClr val="C0504D"/>
                </a:solidFill>
              </a:rPr>
              <a:t> relativo. (es. stampa Pdf, memorizzazione, e-mail, ..)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3309461" y="166688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soluzione</a:t>
            </a:r>
          </a:p>
        </p:txBody>
      </p:sp>
    </p:spTree>
    <p:extLst>
      <p:ext uri="{BB962C8B-B14F-4D97-AF65-F5344CB8AC3E}">
        <p14:creationId xmlns:p14="http://schemas.microsoft.com/office/powerpoint/2010/main" val="499382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54263"/>
            <a:ext cx="1238250" cy="139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1511300" y="3132138"/>
            <a:ext cx="503238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201738"/>
            <a:ext cx="1728787" cy="38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3" name="Line 6"/>
          <p:cNvSpPr>
            <a:spLocks noChangeShapeType="1"/>
          </p:cNvSpPr>
          <p:nvPr/>
        </p:nvSpPr>
        <p:spPr bwMode="auto">
          <a:xfrm>
            <a:off x="3671888" y="3132138"/>
            <a:ext cx="576262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2773363"/>
            <a:ext cx="647700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4967288" y="3132138"/>
            <a:ext cx="50323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808288"/>
            <a:ext cx="143986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7" name="Line 10"/>
          <p:cNvSpPr>
            <a:spLocks noChangeShapeType="1"/>
          </p:cNvSpPr>
          <p:nvPr/>
        </p:nvSpPr>
        <p:spPr bwMode="auto">
          <a:xfrm flipV="1">
            <a:off x="7019925" y="1982788"/>
            <a:ext cx="323850" cy="930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 flipV="1">
            <a:off x="7056438" y="2378075"/>
            <a:ext cx="684212" cy="679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7056438" y="3168650"/>
            <a:ext cx="72072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0" name="Line 13"/>
          <p:cNvSpPr>
            <a:spLocks noChangeShapeType="1"/>
          </p:cNvSpPr>
          <p:nvPr/>
        </p:nvSpPr>
        <p:spPr bwMode="auto">
          <a:xfrm>
            <a:off x="7056438" y="3311525"/>
            <a:ext cx="755650" cy="4683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4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1379538"/>
            <a:ext cx="5762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525" y="2027238"/>
            <a:ext cx="4318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3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2808288"/>
            <a:ext cx="563562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2016125"/>
            <a:ext cx="4413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5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527425"/>
            <a:ext cx="10668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6" name="Line 19"/>
          <p:cNvSpPr>
            <a:spLocks noChangeShapeType="1"/>
          </p:cNvSpPr>
          <p:nvPr/>
        </p:nvSpPr>
        <p:spPr bwMode="auto">
          <a:xfrm>
            <a:off x="6985000" y="3421063"/>
            <a:ext cx="360363" cy="9366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47" name="Picture 2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354513"/>
            <a:ext cx="12954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8" name="Pictur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620838"/>
            <a:ext cx="915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360363" y="3600450"/>
            <a:ext cx="6480175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33375" indent="-333375"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>
              <a:buClr>
                <a:srgbClr val="C0504D"/>
              </a:buClr>
              <a:buFont typeface="Times New Roman" charset="0"/>
              <a:buAutoNum type="arabicPeriod"/>
            </a:pPr>
            <a:r>
              <a:rPr lang="it-IT" b="0" dirty="0">
                <a:solidFill>
                  <a:srgbClr val="C0504D"/>
                </a:solidFill>
              </a:rPr>
              <a:t>Viene intercettato il </a:t>
            </a:r>
            <a:r>
              <a:rPr lang="it-IT" b="0" dirty="0" err="1">
                <a:solidFill>
                  <a:srgbClr val="C0504D"/>
                </a:solidFill>
              </a:rPr>
              <a:t>PrinterFile</a:t>
            </a:r>
            <a:r>
              <a:rPr lang="it-IT" b="0" dirty="0">
                <a:solidFill>
                  <a:srgbClr val="C0504D"/>
                </a:solidFill>
              </a:rPr>
              <a:t> emesso dal sistema.</a:t>
            </a:r>
          </a:p>
          <a:p>
            <a:pPr algn="just">
              <a:buClr>
                <a:srgbClr val="C0504D"/>
              </a:buClr>
              <a:buFont typeface="Times New Roman" charset="0"/>
              <a:buAutoNum type="arabicPeriod"/>
            </a:pPr>
            <a:r>
              <a:rPr lang="it-IT" b="0" dirty="0">
                <a:solidFill>
                  <a:srgbClr val="C0504D"/>
                </a:solidFill>
              </a:rPr>
              <a:t>Funzioni java di </a:t>
            </a:r>
            <a:r>
              <a:rPr lang="it-IT" b="0" dirty="0" err="1">
                <a:solidFill>
                  <a:srgbClr val="C0504D"/>
                </a:solidFill>
              </a:rPr>
              <a:t>JasperReport</a:t>
            </a:r>
            <a:r>
              <a:rPr lang="it-IT" b="0" dirty="0">
                <a:solidFill>
                  <a:srgbClr val="C0504D"/>
                </a:solidFill>
              </a:rPr>
              <a:t> producono il file Xml del </a:t>
            </a:r>
            <a:r>
              <a:rPr lang="it-IT" b="0" dirty="0" smtClean="0">
                <a:solidFill>
                  <a:srgbClr val="C0504D"/>
                </a:solidFill>
              </a:rPr>
              <a:t>documento.</a:t>
            </a:r>
          </a:p>
          <a:p>
            <a:pPr algn="just">
              <a:buClr>
                <a:srgbClr val="C0504D"/>
              </a:buClr>
              <a:buFont typeface="Times New Roman" charset="0"/>
              <a:buAutoNum type="arabicPeriod"/>
            </a:pPr>
            <a:r>
              <a:rPr lang="it-IT" b="0" dirty="0" smtClean="0">
                <a:solidFill>
                  <a:srgbClr val="C0504D"/>
                </a:solidFill>
              </a:rPr>
              <a:t>Con il prodotto open source </a:t>
            </a:r>
            <a:r>
              <a:rPr lang="it-IT" b="0" dirty="0" err="1" smtClean="0">
                <a:solidFill>
                  <a:srgbClr val="C0504D"/>
                </a:solidFill>
              </a:rPr>
              <a:t>iReport</a:t>
            </a:r>
            <a:r>
              <a:rPr lang="it-IT" b="0" dirty="0" smtClean="0">
                <a:solidFill>
                  <a:srgbClr val="C0504D"/>
                </a:solidFill>
              </a:rPr>
              <a:t>, avrò disegnato, una tantum, il layout grafico inserendo immagini, loghi e se voglio, </a:t>
            </a:r>
            <a:r>
              <a:rPr lang="it-IT" b="0" dirty="0" err="1" smtClean="0">
                <a:solidFill>
                  <a:srgbClr val="C0504D"/>
                </a:solidFill>
              </a:rPr>
              <a:t>rimappando</a:t>
            </a:r>
            <a:r>
              <a:rPr lang="it-IT" b="0" dirty="0" smtClean="0">
                <a:solidFill>
                  <a:srgbClr val="C0504D"/>
                </a:solidFill>
              </a:rPr>
              <a:t>  a piacere la posizione dei campi per la stampa.</a:t>
            </a:r>
          </a:p>
          <a:p>
            <a:pPr marL="342900" indent="-342900">
              <a:buClrTx/>
              <a:buFont typeface="+mj-lt"/>
              <a:buAutoNum type="arabicPeriod"/>
            </a:pPr>
            <a:r>
              <a:rPr lang="it-IT" b="0" dirty="0" smtClean="0">
                <a:solidFill>
                  <a:srgbClr val="C0504D"/>
                </a:solidFill>
              </a:rPr>
              <a:t>Verrà creato il PDF </a:t>
            </a:r>
            <a:r>
              <a:rPr lang="it-IT" b="0" dirty="0">
                <a:solidFill>
                  <a:srgbClr val="C0504D"/>
                </a:solidFill>
              </a:rPr>
              <a:t>che sarà </a:t>
            </a:r>
            <a:r>
              <a:rPr lang="it-IT" b="0" dirty="0" smtClean="0">
                <a:solidFill>
                  <a:srgbClr val="C0504D"/>
                </a:solidFill>
              </a:rPr>
              <a:t>memorizzato nella IFS  o stampato dalla stampante dell’utente indicati </a:t>
            </a:r>
            <a:r>
              <a:rPr lang="it-IT" b="0" dirty="0">
                <a:solidFill>
                  <a:srgbClr val="C0504D"/>
                </a:solidFill>
              </a:rPr>
              <a:t>nella fase di </a:t>
            </a:r>
            <a:r>
              <a:rPr lang="it-IT" b="0" dirty="0" smtClean="0">
                <a:solidFill>
                  <a:srgbClr val="C0504D"/>
                </a:solidFill>
              </a:rPr>
              <a:t>setup. </a:t>
            </a: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  <a:p>
            <a:pPr algn="just">
              <a:buClrTx/>
              <a:buFontTx/>
              <a:buNone/>
            </a:pPr>
            <a:endParaRPr lang="it-IT" b="0" dirty="0">
              <a:solidFill>
                <a:srgbClr val="C0504D"/>
              </a:solidFill>
            </a:endParaRPr>
          </a:p>
        </p:txBody>
      </p:sp>
      <p:pic>
        <p:nvPicPr>
          <p:cNvPr id="50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3060700"/>
            <a:ext cx="1584325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1" name="Picture 2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2519363"/>
            <a:ext cx="6540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2" name="Line 26"/>
          <p:cNvSpPr>
            <a:spLocks noChangeShapeType="1"/>
          </p:cNvSpPr>
          <p:nvPr/>
        </p:nvSpPr>
        <p:spPr bwMode="auto">
          <a:xfrm flipV="1">
            <a:off x="4859338" y="2565400"/>
            <a:ext cx="360362" cy="3175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53" name="Picture 2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1463675"/>
            <a:ext cx="1800225" cy="111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4" name="Text Box 1"/>
          <p:cNvSpPr txBox="1">
            <a:spLocks noChangeArrowheads="1"/>
          </p:cNvSpPr>
          <p:nvPr/>
        </p:nvSpPr>
        <p:spPr bwMode="auto">
          <a:xfrm>
            <a:off x="3255963" y="166688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La soluzione</a:t>
            </a:r>
          </a:p>
        </p:txBody>
      </p:sp>
    </p:spTree>
    <p:extLst>
      <p:ext uri="{BB962C8B-B14F-4D97-AF65-F5344CB8AC3E}">
        <p14:creationId xmlns:p14="http://schemas.microsoft.com/office/powerpoint/2010/main" val="376527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0" y="1260475"/>
            <a:ext cx="8999538" cy="539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0200" indent="-3175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Eliminazione dei costi e dei problemi di gestione della tradizionale modulistica </a:t>
            </a:r>
            <a:r>
              <a:rPr lang="it-IT" sz="2000" b="0" dirty="0" err="1">
                <a:solidFill>
                  <a:srgbClr val="666666"/>
                </a:solidFill>
              </a:rPr>
              <a:t>prefincata</a:t>
            </a:r>
            <a:endParaRPr lang="it-IT" sz="2000" b="0" dirty="0">
              <a:solidFill>
                <a:srgbClr val="666666"/>
              </a:solidFill>
            </a:endParaRP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Utilizzo di normali stampanti, senza necessità di hardware aggiuntivo (SIMM, DIMM) o di speciali interfacce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Stabilità, affidabilità della piattaforma </a:t>
            </a:r>
            <a:r>
              <a:rPr lang="it-IT" sz="2000" b="0" dirty="0" err="1">
                <a:solidFill>
                  <a:srgbClr val="666666"/>
                </a:solidFill>
              </a:rPr>
              <a:t>iSeries</a:t>
            </a:r>
            <a:r>
              <a:rPr lang="it-IT" sz="2000" b="0" dirty="0">
                <a:solidFill>
                  <a:srgbClr val="666666"/>
                </a:solidFill>
              </a:rPr>
              <a:t> senza utilizzare Server aggiuntivi per l'emissione di stampe PDF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Riduzione dei tempi di spedizione dei documenti tramite l'invio automatico via fax o e-mail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Flessibilità e versatilità della soluzione. (non devo minimamente intervenire nel gestionale che uso)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Uso prevalente di tecnologia Java e Tools </a:t>
            </a:r>
            <a:r>
              <a:rPr lang="it-IT" sz="2000" b="0" dirty="0" err="1">
                <a:solidFill>
                  <a:srgbClr val="666666"/>
                </a:solidFill>
              </a:rPr>
              <a:t>OpenSource</a:t>
            </a:r>
            <a:r>
              <a:rPr lang="it-IT" sz="2000" b="0" dirty="0">
                <a:solidFill>
                  <a:srgbClr val="666666"/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Produzione di file XML dei documenti trattati.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2000" b="0" dirty="0">
                <a:solidFill>
                  <a:srgbClr val="666666"/>
                </a:solidFill>
              </a:rPr>
              <a:t>Prodotto utilizzato anche in P.A. con emissione e trattamento documenti anche complessi ( Cedolini, Modello 770, </a:t>
            </a:r>
            <a:r>
              <a:rPr lang="it-IT" sz="2000" b="0" dirty="0" err="1">
                <a:solidFill>
                  <a:srgbClr val="666666"/>
                </a:solidFill>
              </a:rPr>
              <a:t>Cud</a:t>
            </a:r>
            <a:r>
              <a:rPr lang="it-IT" sz="2000" b="0" dirty="0">
                <a:solidFill>
                  <a:srgbClr val="666666"/>
                </a:solidFill>
              </a:rPr>
              <a:t>, ...)</a:t>
            </a:r>
          </a:p>
          <a:p>
            <a:pPr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endParaRPr lang="it-IT" sz="2000" b="0" dirty="0">
              <a:solidFill>
                <a:srgbClr val="666666"/>
              </a:solidFill>
            </a:endParaRPr>
          </a:p>
        </p:txBody>
      </p:sp>
      <p:sp>
        <p:nvSpPr>
          <p:cNvPr id="31" name="Text Box 1"/>
          <p:cNvSpPr txBox="1">
            <a:spLocks noChangeArrowheads="1"/>
          </p:cNvSpPr>
          <p:nvPr/>
        </p:nvSpPr>
        <p:spPr bwMode="auto">
          <a:xfrm>
            <a:off x="3299219" y="166688"/>
            <a:ext cx="5562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>
                <a:latin typeface="Calibri" charset="0"/>
              </a:rPr>
              <a:t>I punti di forza</a:t>
            </a:r>
          </a:p>
        </p:txBody>
      </p:sp>
    </p:spTree>
    <p:extLst>
      <p:ext uri="{BB962C8B-B14F-4D97-AF65-F5344CB8AC3E}">
        <p14:creationId xmlns:p14="http://schemas.microsoft.com/office/powerpoint/2010/main" val="4020077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89822" y="110365"/>
            <a:ext cx="5546725" cy="95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 dirty="0">
                <a:latin typeface="Calibri" charset="0"/>
              </a:rPr>
              <a:t>Evoluzione del prodotto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1219200"/>
            <a:ext cx="9128125" cy="328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9725" indent="-31115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>
              <a:spcBef>
                <a:spcPts val="800"/>
              </a:spcBef>
              <a:buClrTx/>
              <a:buFontTx/>
              <a:buNone/>
            </a:pPr>
            <a:endParaRPr lang="it-IT" sz="1800" b="0" dirty="0">
              <a:solidFill>
                <a:srgbClr val="666666"/>
              </a:solidFill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it-IT" sz="1800" b="0" dirty="0" smtClean="0">
                <a:solidFill>
                  <a:srgbClr val="666666"/>
                </a:solidFill>
              </a:rPr>
              <a:t>E’ inoltre possibile:</a:t>
            </a:r>
            <a:endParaRPr lang="it-IT" sz="1800" b="0" dirty="0">
              <a:solidFill>
                <a:srgbClr val="666666"/>
              </a:solidFill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endParaRPr lang="it-IT" sz="1800" b="0" dirty="0">
              <a:solidFill>
                <a:srgbClr val="666666"/>
              </a:solidFill>
            </a:endParaRP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Produzione il file XML dei documenti contabili  conforme alle regole di trasmissione delle fatture elettroniche (D.L. 244 del 2007 e successive modifiche in vigore attualmente per le P.A.)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it-IT" sz="1800" b="0" dirty="0">
              <a:solidFill>
                <a:srgbClr val="666666"/>
              </a:solidFill>
            </a:endParaRPr>
          </a:p>
          <a:p>
            <a:pPr>
              <a:spcBef>
                <a:spcPts val="800"/>
              </a:spcBef>
              <a:buClr>
                <a:srgbClr val="595959"/>
              </a:buClr>
              <a:buFont typeface="Arial" charset="0"/>
              <a:buChar char="•"/>
            </a:pPr>
            <a:r>
              <a:rPr lang="it-IT" sz="1800" b="0" dirty="0">
                <a:solidFill>
                  <a:srgbClr val="666666"/>
                </a:solidFill>
              </a:rPr>
              <a:t>Spedizione della fattura elettronica tramite Web Services</a:t>
            </a:r>
          </a:p>
        </p:txBody>
      </p:sp>
    </p:spTree>
    <p:extLst>
      <p:ext uri="{BB962C8B-B14F-4D97-AF65-F5344CB8AC3E}">
        <p14:creationId xmlns:p14="http://schemas.microsoft.com/office/powerpoint/2010/main" val="3211086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88976" y="100784"/>
            <a:ext cx="5557838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2800" b="0" dirty="0" err="1">
                <a:latin typeface="Calibri" charset="0"/>
              </a:rPr>
              <a:t>Pre</a:t>
            </a:r>
            <a:r>
              <a:rPr lang="it-IT" sz="2800" b="0" dirty="0">
                <a:latin typeface="Calibri" charset="0"/>
              </a:rPr>
              <a:t>-requisiti e supporti a disposizione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7475" y="1260475"/>
            <a:ext cx="90265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 marL="1474788" indent="-560388"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474788" algn="l"/>
                <a:tab pos="1922463" algn="l"/>
                <a:tab pos="2371725" algn="l"/>
                <a:tab pos="2820988" algn="l"/>
                <a:tab pos="3270250" algn="l"/>
                <a:tab pos="3719513" algn="l"/>
                <a:tab pos="4168775" algn="l"/>
                <a:tab pos="4618038" algn="l"/>
                <a:tab pos="5067300" algn="l"/>
                <a:tab pos="5516563" algn="l"/>
                <a:tab pos="5965825" algn="l"/>
                <a:tab pos="6415088" algn="l"/>
                <a:tab pos="6864350" algn="l"/>
                <a:tab pos="7313613" algn="l"/>
                <a:tab pos="7762875" algn="l"/>
                <a:tab pos="8212138" algn="l"/>
                <a:tab pos="8661400" algn="l"/>
                <a:tab pos="9110663" algn="l"/>
                <a:tab pos="9559925" algn="l"/>
                <a:tab pos="10009188" algn="l"/>
                <a:tab pos="10458450" algn="l"/>
              </a:tabLst>
              <a:defRPr sz="1600" b="1">
                <a:solidFill>
                  <a:srgbClr val="FFFFFF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800" b="0">
                <a:solidFill>
                  <a:srgbClr val="595959"/>
                </a:solidFill>
                <a:latin typeface="Calibri" charset="0"/>
              </a:rPr>
              <a:t>Runtime Java 1.4.2 o superiore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800" b="0">
                <a:solidFill>
                  <a:srgbClr val="595959"/>
                </a:solidFill>
                <a:latin typeface="Calibri" charset="0"/>
              </a:rPr>
              <a:t>HTTP Server As400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800" b="0">
                <a:solidFill>
                  <a:srgbClr val="595959"/>
                </a:solidFill>
                <a:latin typeface="Calibri" charset="0"/>
              </a:rPr>
              <a:t>Versione Minima di S.O. V5R1M0 (</a:t>
            </a:r>
            <a:r>
              <a:rPr lang="it-IT" sz="2000" b="0">
                <a:solidFill>
                  <a:srgbClr val="595959"/>
                </a:solidFill>
                <a:latin typeface="Calibri" charset="0"/>
              </a:rPr>
              <a:t>con qualche limitazione)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Pre-vendita: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Demo via Web dai nostri sistemi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Post-vendita: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Help applicativo in linea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Help desck telefonico negli orari di ufficio</a:t>
            </a:r>
          </a:p>
          <a:p>
            <a:pPr lvl="1">
              <a:spcBef>
                <a:spcPts val="700"/>
              </a:spcBef>
              <a:buFont typeface="Times New Roman" charset="0"/>
              <a:buChar char="–"/>
            </a:pPr>
            <a:r>
              <a:rPr lang="it-IT" sz="2600" b="0">
                <a:solidFill>
                  <a:srgbClr val="595959"/>
                </a:solidFill>
                <a:latin typeface="Calibri" charset="0"/>
              </a:rPr>
              <a:t>Manuale di installazione e operativo.</a:t>
            </a:r>
          </a:p>
        </p:txBody>
      </p:sp>
    </p:spTree>
    <p:extLst>
      <p:ext uri="{BB962C8B-B14F-4D97-AF65-F5344CB8AC3E}">
        <p14:creationId xmlns:p14="http://schemas.microsoft.com/office/powerpoint/2010/main" val="31847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" name="AutoShape 1"/>
          <p:cNvSpPr>
            <a:spLocks noChangeArrowheads="1"/>
          </p:cNvSpPr>
          <p:nvPr/>
        </p:nvSpPr>
        <p:spPr bwMode="auto">
          <a:xfrm>
            <a:off x="2709253" y="1700720"/>
            <a:ext cx="3816350" cy="2193925"/>
          </a:xfrm>
          <a:custGeom>
            <a:avLst/>
            <a:gdLst>
              <a:gd name="T0" fmla="*/ 0 w 3886200"/>
              <a:gd name="T1" fmla="*/ 0 h 2209800"/>
              <a:gd name="T2" fmla="*/ 3330787 w 3886200"/>
              <a:gd name="T3" fmla="*/ 0 h 2209800"/>
              <a:gd name="T4" fmla="*/ 3679506 w 3886200"/>
              <a:gd name="T5" fmla="*/ 360515 h 2209800"/>
              <a:gd name="T6" fmla="*/ 3679506 w 3886200"/>
              <a:gd name="T7" fmla="*/ 2163053 h 2209800"/>
              <a:gd name="T8" fmla="*/ 3679506 w 3886200"/>
              <a:gd name="T9" fmla="*/ 2163053 h 2209800"/>
              <a:gd name="T10" fmla="*/ 348718 w 3886200"/>
              <a:gd name="T11" fmla="*/ 2163053 h 2209800"/>
              <a:gd name="T12" fmla="*/ 0 w 3886200"/>
              <a:gd name="T13" fmla="*/ 1802538 h 2209800"/>
              <a:gd name="T14" fmla="*/ 0 w 3886200"/>
              <a:gd name="T15" fmla="*/ 0 h 2209800"/>
              <a:gd name="T16" fmla="*/ 0 w 3886200"/>
              <a:gd name="T17" fmla="*/ 0 h 2209800"/>
              <a:gd name="T18" fmla="*/ 3886200 w 3886200"/>
              <a:gd name="T19" fmla="*/ 2209800 h 2209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3886200" h="2209800">
                <a:moveTo>
                  <a:pt x="0" y="0"/>
                </a:moveTo>
                <a:lnTo>
                  <a:pt x="3517893" y="0"/>
                </a:lnTo>
                <a:lnTo>
                  <a:pt x="3886200" y="368307"/>
                </a:lnTo>
                <a:lnTo>
                  <a:pt x="3886200" y="2209800"/>
                </a:lnTo>
                <a:lnTo>
                  <a:pt x="368307" y="2209800"/>
                </a:lnTo>
                <a:lnTo>
                  <a:pt x="0" y="1841493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BCBCBC"/>
              </a:gs>
              <a:gs pos="100000">
                <a:srgbClr val="EDEDED"/>
              </a:gs>
            </a:gsLst>
            <a:lin ang="5400000" scaled="1"/>
          </a:gradFill>
          <a:ln>
            <a:noFill/>
          </a:ln>
          <a:effectLst>
            <a:outerShdw blurRad="63500" dist="20160" dir="5400000" algn="ctr" rotWithShape="0">
              <a:srgbClr val="000000">
                <a:alpha val="38034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0">
                <a:solidFill>
                  <a:srgbClr val="FF0000"/>
                </a:solidFill>
                <a:latin typeface="Calibri" charset="0"/>
              </a:rPr>
              <a:t>Contatti: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0">
                <a:solidFill>
                  <a:srgbClr val="FF0000"/>
                </a:solidFill>
                <a:latin typeface="Calibri" charset="0"/>
              </a:rPr>
              <a:t>tel. 075 602254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0">
                <a:solidFill>
                  <a:srgbClr val="FF0000"/>
                </a:solidFill>
                <a:latin typeface="Calibri" charset="0"/>
              </a:rPr>
              <a:t>info@br-informatica.it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0">
                <a:solidFill>
                  <a:srgbClr val="FF0000"/>
                </a:solidFill>
                <a:latin typeface="Calibri" charset="0"/>
              </a:rPr>
              <a:t>www.br-informatica.it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400" b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002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584</Words>
  <Application>Microsoft Macintosh PowerPoint</Application>
  <PresentationFormat>Presentazione su schermo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JDoctool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JDoctool</dc:title>
  <dc:creator>M B</dc:creator>
  <cp:lastModifiedBy>Ermanno Bresciani</cp:lastModifiedBy>
  <cp:revision>4</cp:revision>
  <dcterms:created xsi:type="dcterms:W3CDTF">2015-11-20T09:28:14Z</dcterms:created>
  <dcterms:modified xsi:type="dcterms:W3CDTF">2015-11-20T10:41:48Z</dcterms:modified>
</cp:coreProperties>
</file>